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8"/>
  </p:notesMasterIdLst>
  <p:sldIdLst>
    <p:sldId id="256" r:id="rId2"/>
    <p:sldId id="257" r:id="rId3"/>
    <p:sldId id="273" r:id="rId4"/>
    <p:sldId id="258" r:id="rId5"/>
    <p:sldId id="259" r:id="rId6"/>
    <p:sldId id="261" r:id="rId7"/>
    <p:sldId id="263" r:id="rId8"/>
    <p:sldId id="260" r:id="rId9"/>
    <p:sldId id="262" r:id="rId10"/>
    <p:sldId id="264" r:id="rId11"/>
    <p:sldId id="265" r:id="rId12"/>
    <p:sldId id="266" r:id="rId13"/>
    <p:sldId id="267" r:id="rId14"/>
    <p:sldId id="268" r:id="rId15"/>
    <p:sldId id="269" r:id="rId16"/>
    <p:sldId id="270" r:id="rId17"/>
    <p:sldId id="271" r:id="rId18"/>
    <p:sldId id="276" r:id="rId19"/>
    <p:sldId id="278" r:id="rId20"/>
    <p:sldId id="272" r:id="rId21"/>
    <p:sldId id="275" r:id="rId22"/>
    <p:sldId id="281" r:id="rId23"/>
    <p:sldId id="280" r:id="rId24"/>
    <p:sldId id="277" r:id="rId25"/>
    <p:sldId id="279" r:id="rId26"/>
    <p:sldId id="27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67" autoAdjust="0"/>
    <p:restoredTop sz="93803" autoAdjust="0"/>
  </p:normalViewPr>
  <p:slideViewPr>
    <p:cSldViewPr>
      <p:cViewPr>
        <p:scale>
          <a:sx n="60" d="100"/>
          <a:sy n="60" d="100"/>
        </p:scale>
        <p:origin x="-756" y="-300"/>
      </p:cViewPr>
      <p:guideLst>
        <p:guide orient="horz" pos="2160"/>
        <p:guide pos="2880"/>
      </p:guideLst>
    </p:cSldViewPr>
  </p:slideViewPr>
  <p:notesTextViewPr>
    <p:cViewPr>
      <p:scale>
        <a:sx n="100" d="100"/>
        <a:sy n="100" d="100"/>
      </p:scale>
      <p:origin x="0" y="0"/>
    </p:cViewPr>
  </p:notesTextViewPr>
  <p:sorterViewPr>
    <p:cViewPr>
      <p:scale>
        <a:sx n="75" d="100"/>
        <a:sy n="75" d="100"/>
      </p:scale>
      <p:origin x="0" y="22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4B135D-F076-45B2-86D8-70A34E51070A}" type="datetimeFigureOut">
              <a:rPr lang="en-US" smtClean="0"/>
              <a:pPr/>
              <a:t>2/24/2011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B8D64C-274E-471F-8CDA-9C73B9DAFF3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B8D64C-274E-471F-8CDA-9C73B9DAFF35}"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B8D64C-274E-471F-8CDA-9C73B9DAFF35}" type="slidenum">
              <a:rPr lang="en-US" smtClean="0"/>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B8D64C-274E-471F-8CDA-9C73B9DAFF35}"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9AE0D727-E5A7-4183-AA84-6EA65EAA7BD4}" type="datetimeFigureOut">
              <a:rPr lang="en-US" smtClean="0"/>
              <a:pPr/>
              <a:t>2/24/2011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D73A56D-92E0-42B3-B897-5FBCBCFE30F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AE0D727-E5A7-4183-AA84-6EA65EAA7BD4}" type="datetimeFigureOut">
              <a:rPr lang="en-US" smtClean="0"/>
              <a:pPr/>
              <a:t>2/24/2011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73A56D-92E0-42B3-B897-5FBCBCFE30F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AE0D727-E5A7-4183-AA84-6EA65EAA7BD4}" type="datetimeFigureOut">
              <a:rPr lang="en-US" smtClean="0"/>
              <a:pPr/>
              <a:t>2/24/2011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73A56D-92E0-42B3-B897-5FBCBCFE30F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9AE0D727-E5A7-4183-AA84-6EA65EAA7BD4}" type="datetimeFigureOut">
              <a:rPr lang="en-US" smtClean="0"/>
              <a:pPr/>
              <a:t>2/24/2011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3D73A56D-92E0-42B3-B897-5FBCBCFE30F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9AE0D727-E5A7-4183-AA84-6EA65EAA7BD4}" type="datetimeFigureOut">
              <a:rPr lang="en-US" smtClean="0"/>
              <a:pPr/>
              <a:t>2/24/2011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3D73A56D-92E0-42B3-B897-5FBCBCFE30F1}"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9AE0D727-E5A7-4183-AA84-6EA65EAA7BD4}" type="datetimeFigureOut">
              <a:rPr lang="en-US" smtClean="0"/>
              <a:pPr/>
              <a:t>2/24/2011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3D73A56D-92E0-42B3-B897-5FBCBCFE30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9AE0D727-E5A7-4183-AA84-6EA65EAA7BD4}" type="datetimeFigureOut">
              <a:rPr lang="en-US" smtClean="0"/>
              <a:pPr/>
              <a:t>2/24/2011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3D73A56D-92E0-42B3-B897-5FBCBCFE30F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AE0D727-E5A7-4183-AA84-6EA65EAA7BD4}" type="datetimeFigureOut">
              <a:rPr lang="en-US" smtClean="0"/>
              <a:pPr/>
              <a:t>2/24/2011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73A56D-92E0-42B3-B897-5FBCBCFE30F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9AE0D727-E5A7-4183-AA84-6EA65EAA7BD4}" type="datetimeFigureOut">
              <a:rPr lang="en-US" smtClean="0"/>
              <a:pPr/>
              <a:t>2/24/2011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3D73A56D-92E0-42B3-B897-5FBCBCFE30F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9AE0D727-E5A7-4183-AA84-6EA65EAA7BD4}" type="datetimeFigureOut">
              <a:rPr lang="en-US" smtClean="0"/>
              <a:pPr/>
              <a:t>2/24/2011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3D73A56D-92E0-42B3-B897-5FBCBCFE30F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9AE0D727-E5A7-4183-AA84-6EA65EAA7BD4}" type="datetimeFigureOut">
              <a:rPr lang="en-US" smtClean="0"/>
              <a:pPr/>
              <a:t>2/24/2011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3D73A56D-92E0-42B3-B897-5FBCBCFE30F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9AE0D727-E5A7-4183-AA84-6EA65EAA7BD4}" type="datetimeFigureOut">
              <a:rPr lang="en-US" smtClean="0"/>
              <a:pPr/>
              <a:t>2/24/2011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D73A56D-92E0-42B3-B897-5FBCBCFE30F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From Sea to Sea and What’s in Between </a:t>
            </a:r>
            <a:endParaRPr lang="en-US" dirty="0"/>
          </a:p>
        </p:txBody>
      </p:sp>
      <p:sp>
        <p:nvSpPr>
          <p:cNvPr id="3" name="Subtitle 2"/>
          <p:cNvSpPr>
            <a:spLocks noGrp="1"/>
          </p:cNvSpPr>
          <p:nvPr>
            <p:ph type="subTitle" idx="1"/>
          </p:nvPr>
        </p:nvSpPr>
        <p:spPr/>
        <p:txBody>
          <a:bodyPr/>
          <a:lstStyle/>
          <a:p>
            <a:r>
              <a:rPr lang="en-US" dirty="0" smtClean="0">
                <a:solidFill>
                  <a:srgbClr val="FFFF00"/>
                </a:solidFill>
              </a:rPr>
              <a:t>By: Charlie </a:t>
            </a:r>
            <a:r>
              <a:rPr lang="en-US" dirty="0" err="1" smtClean="0">
                <a:solidFill>
                  <a:srgbClr val="FFFF00"/>
                </a:solidFill>
              </a:rPr>
              <a:t>Berntsen</a:t>
            </a:r>
            <a:endParaRPr lang="en-US" dirty="0" smtClean="0">
              <a:solidFill>
                <a:srgbClr val="FFFF00"/>
              </a:solidFill>
            </a:endParaRPr>
          </a:p>
          <a:p>
            <a:r>
              <a:rPr lang="en-US" dirty="0" smtClean="0">
                <a:solidFill>
                  <a:srgbClr val="FFFF00"/>
                </a:solidFill>
              </a:rPr>
              <a:t>By: Catherine </a:t>
            </a:r>
            <a:r>
              <a:rPr lang="en-US" dirty="0" err="1" smtClean="0">
                <a:solidFill>
                  <a:srgbClr val="FFFF00"/>
                </a:solidFill>
              </a:rPr>
              <a:t>Swindal</a:t>
            </a:r>
            <a:endParaRPr lang="en-US" dirty="0">
              <a:solidFill>
                <a:srgbClr val="FFFF00"/>
              </a:solidFill>
            </a:endParaRPr>
          </a:p>
        </p:txBody>
      </p:sp>
    </p:spTree>
  </p:cSld>
  <p:clrMapOvr>
    <a:masterClrMapping/>
  </p:clrMapOvr>
  <p:transition>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a:t>
            </a:r>
            <a:endParaRPr lang="en-US" dirty="0"/>
          </a:p>
        </p:txBody>
      </p:sp>
      <p:sp>
        <p:nvSpPr>
          <p:cNvPr id="3" name="Content Placeholder 2"/>
          <p:cNvSpPr>
            <a:spLocks noGrp="1"/>
          </p:cNvSpPr>
          <p:nvPr>
            <p:ph idx="1"/>
          </p:nvPr>
        </p:nvSpPr>
        <p:spPr/>
        <p:txBody>
          <a:bodyPr/>
          <a:lstStyle/>
          <a:p>
            <a:r>
              <a:rPr lang="en-US" dirty="0" smtClean="0"/>
              <a:t>We stayed in Philadelphia for one day and then stopped at Durham on our way to Atlanta.</a:t>
            </a:r>
          </a:p>
          <a:p>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4578" name="Picture 2" descr="http://www.rittenhouseastronomicalsociety.org/Pictures/Fels/Philadelphia1.jpg"/>
          <p:cNvPicPr>
            <a:picLocks noChangeAspect="1" noChangeArrowheads="1"/>
          </p:cNvPicPr>
          <p:nvPr/>
        </p:nvPicPr>
        <p:blipFill>
          <a:blip r:embed="rId2" cstate="print"/>
          <a:srcRect/>
          <a:stretch>
            <a:fillRect/>
          </a:stretch>
        </p:blipFill>
        <p:spPr bwMode="auto">
          <a:xfrm>
            <a:off x="63500" y="-136526"/>
            <a:ext cx="9738456" cy="729932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Atlanta</a:t>
            </a:r>
            <a:endParaRPr lang="en-US" dirty="0"/>
          </a:p>
        </p:txBody>
      </p:sp>
      <p:sp>
        <p:nvSpPr>
          <p:cNvPr id="3" name="Content Placeholder 2"/>
          <p:cNvSpPr>
            <a:spLocks noGrp="1"/>
          </p:cNvSpPr>
          <p:nvPr>
            <p:ph idx="1"/>
          </p:nvPr>
        </p:nvSpPr>
        <p:spPr/>
        <p:txBody>
          <a:bodyPr/>
          <a:lstStyle/>
          <a:p>
            <a:r>
              <a:rPr lang="en-US" dirty="0" smtClean="0"/>
              <a:t>We stayed for a quick visit and left at 12:00 PM to rest at Alexandria before we visited Boston.</a:t>
            </a:r>
          </a:p>
          <a:p>
            <a:endParaRPr lang="en-US" dirty="0" smtClean="0"/>
          </a:p>
          <a:p>
            <a:r>
              <a:rPr lang="en-US" dirty="0" smtClean="0"/>
              <a:t>While we were in Alexandria we visited Green Spring Garden Park</a:t>
            </a:r>
          </a:p>
          <a:p>
            <a:endParaRPr lang="en-US" dirty="0" smtClean="0"/>
          </a:p>
          <a:p>
            <a:endParaRPr lang="en-US" dirty="0"/>
          </a:p>
        </p:txBody>
      </p:sp>
      <p:pic>
        <p:nvPicPr>
          <p:cNvPr id="8194" name="Picture 2" descr="http://robsgarden.com/images/Garden%20Spring%20bloom%204%2024%2009.jpg"/>
          <p:cNvPicPr>
            <a:picLocks noChangeAspect="1" noChangeArrowheads="1"/>
          </p:cNvPicPr>
          <p:nvPr/>
        </p:nvPicPr>
        <p:blipFill>
          <a:blip r:embed="rId3" cstate="print"/>
          <a:srcRect/>
          <a:stretch>
            <a:fillRect/>
          </a:stretch>
        </p:blipFill>
        <p:spPr bwMode="auto">
          <a:xfrm>
            <a:off x="-838200" y="0"/>
            <a:ext cx="15951907" cy="8975725"/>
          </a:xfrm>
          <a:prstGeom prst="rect">
            <a:avLst/>
          </a:prstGeom>
          <a:noFill/>
        </p:spPr>
      </p:pic>
      <p:pic>
        <p:nvPicPr>
          <p:cNvPr id="8196" name="Picture 4" descr="http://www.firstholiday.com/groups/atlanta.jpg"/>
          <p:cNvPicPr>
            <a:picLocks noChangeAspect="1" noChangeArrowheads="1"/>
          </p:cNvPicPr>
          <p:nvPr/>
        </p:nvPicPr>
        <p:blipFill>
          <a:blip r:embed="rId4" cstate="print"/>
          <a:srcRect/>
          <a:stretch>
            <a:fillRect/>
          </a:stretch>
        </p:blipFill>
        <p:spPr bwMode="auto">
          <a:xfrm>
            <a:off x="-1066800" y="-2133600"/>
            <a:ext cx="14833600" cy="11125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linds(horizontal)">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8196"/>
                                        </p:tgtEl>
                                        <p:attrNameLst>
                                          <p:attrName>style.visibility</p:attrName>
                                        </p:attrNameLst>
                                      </p:cBhvr>
                                      <p:to>
                                        <p:strVal val="visible"/>
                                      </p:to>
                                    </p:set>
                                    <p:animEffect transition="in" filter="plus(in)">
                                      <p:cBhvr>
                                        <p:cTn id="12" dur="5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Boston</a:t>
            </a:r>
            <a:endParaRPr lang="en-US" dirty="0"/>
          </a:p>
        </p:txBody>
      </p:sp>
      <p:sp>
        <p:nvSpPr>
          <p:cNvPr id="3" name="Content Placeholder 2"/>
          <p:cNvSpPr>
            <a:spLocks noGrp="1"/>
          </p:cNvSpPr>
          <p:nvPr>
            <p:ph idx="1"/>
          </p:nvPr>
        </p:nvSpPr>
        <p:spPr/>
        <p:txBody>
          <a:bodyPr/>
          <a:lstStyle/>
          <a:p>
            <a:r>
              <a:rPr lang="en-US" dirty="0" smtClean="0"/>
              <a:t>The Last city that we visited was Boston.</a:t>
            </a:r>
          </a:p>
          <a:p>
            <a:pPr>
              <a:buNone/>
            </a:pPr>
            <a:endParaRPr lang="en-US" dirty="0" smtClean="0"/>
          </a:p>
          <a:p>
            <a:r>
              <a:rPr lang="en-US" dirty="0" smtClean="0"/>
              <a:t>Coincidently we chose to research the past of Boston.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4098" name="Picture 2" descr="Boston Massachusetts"/>
          <p:cNvPicPr>
            <a:picLocks noChangeAspect="1" noChangeArrowheads="1"/>
          </p:cNvPicPr>
          <p:nvPr/>
        </p:nvPicPr>
        <p:blipFill>
          <a:blip r:embed="rId2" cstate="print"/>
          <a:srcRect/>
          <a:stretch>
            <a:fillRect/>
          </a:stretch>
        </p:blipFill>
        <p:spPr bwMode="auto">
          <a:xfrm>
            <a:off x="-304800" y="0"/>
            <a:ext cx="10548935" cy="8439151"/>
          </a:xfrm>
          <a:prstGeom prst="rect">
            <a:avLst/>
          </a:prstGeom>
          <a:noFill/>
        </p:spPr>
      </p:pic>
      <p:sp>
        <p:nvSpPr>
          <p:cNvPr id="5" name="TextBox 4"/>
          <p:cNvSpPr txBox="1"/>
          <p:nvPr/>
        </p:nvSpPr>
        <p:spPr>
          <a:xfrm>
            <a:off x="1066800" y="685800"/>
            <a:ext cx="2057400" cy="646331"/>
          </a:xfrm>
          <a:prstGeom prst="rect">
            <a:avLst/>
          </a:prstGeom>
          <a:noFill/>
        </p:spPr>
        <p:txBody>
          <a:bodyPr wrap="square" rtlCol="0">
            <a:spAutoFit/>
          </a:bodyPr>
          <a:lstStyle/>
          <a:p>
            <a:r>
              <a:rPr lang="en-US" dirty="0" smtClean="0"/>
              <a:t>Modern Day Boston</a:t>
            </a:r>
            <a:endParaRPr lang="en-US" dirty="0"/>
          </a:p>
        </p:txBody>
      </p:sp>
      <p:pic>
        <p:nvPicPr>
          <p:cNvPr id="6146" name="Picture 2" descr="http://www.awesomestories.com/images/user/1222119379.3.jpg"/>
          <p:cNvPicPr>
            <a:picLocks noChangeAspect="1" noChangeArrowheads="1"/>
          </p:cNvPicPr>
          <p:nvPr/>
        </p:nvPicPr>
        <p:blipFill>
          <a:blip r:embed="rId3" cstate="print"/>
          <a:srcRect/>
          <a:stretch>
            <a:fillRect/>
          </a:stretch>
        </p:blipFill>
        <p:spPr bwMode="auto">
          <a:xfrm>
            <a:off x="-304800" y="0"/>
            <a:ext cx="10439400" cy="9165547"/>
          </a:xfrm>
          <a:prstGeom prst="rect">
            <a:avLst/>
          </a:prstGeom>
          <a:noFill/>
        </p:spPr>
      </p:pic>
      <p:sp>
        <p:nvSpPr>
          <p:cNvPr id="7" name="TextBox 6"/>
          <p:cNvSpPr txBox="1"/>
          <p:nvPr/>
        </p:nvSpPr>
        <p:spPr>
          <a:xfrm>
            <a:off x="838200" y="2743200"/>
            <a:ext cx="3505200" cy="646331"/>
          </a:xfrm>
          <a:prstGeom prst="rect">
            <a:avLst/>
          </a:prstGeom>
          <a:noFill/>
        </p:spPr>
        <p:txBody>
          <a:bodyPr wrap="square" rtlCol="0">
            <a:spAutoFit/>
          </a:bodyPr>
          <a:lstStyle/>
          <a:p>
            <a:r>
              <a:rPr lang="en-US" sz="3600" b="1" dirty="0" smtClean="0"/>
              <a:t>Old Boston</a:t>
            </a:r>
            <a:endParaRPr lang="en-US" sz="3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strips(downLeft)">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wheel(4)">
                                      <p:cBhvr>
                                        <p:cTn id="12"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Boston</a:t>
            </a:r>
            <a:endParaRPr lang="en-US" dirty="0"/>
          </a:p>
        </p:txBody>
      </p:sp>
      <p:sp>
        <p:nvSpPr>
          <p:cNvPr id="3" name="Content Placeholder 2"/>
          <p:cNvSpPr>
            <a:spLocks noGrp="1"/>
          </p:cNvSpPr>
          <p:nvPr>
            <p:ph idx="1"/>
          </p:nvPr>
        </p:nvSpPr>
        <p:spPr/>
        <p:txBody>
          <a:bodyPr/>
          <a:lstStyle/>
          <a:p>
            <a:pPr>
              <a:buNone/>
            </a:pPr>
            <a:r>
              <a:rPr lang="en-US" dirty="0" smtClean="0"/>
              <a:t>    Boston was not only a very important place now.  It has a fascinating past and has been through the thick and the thin.</a:t>
            </a:r>
            <a:endParaRPr lang="en-US" dirty="0"/>
          </a:p>
        </p:txBody>
      </p:sp>
      <p:pic>
        <p:nvPicPr>
          <p:cNvPr id="5122" name="Picture 2" descr="http://www.hotel-directory.com/boston/images/boston_map-out.gif"/>
          <p:cNvPicPr>
            <a:picLocks noChangeAspect="1" noChangeArrowheads="1"/>
          </p:cNvPicPr>
          <p:nvPr/>
        </p:nvPicPr>
        <p:blipFill>
          <a:blip r:embed="rId2" cstate="print"/>
          <a:srcRect/>
          <a:stretch>
            <a:fillRect/>
          </a:stretch>
        </p:blipFill>
        <p:spPr bwMode="auto">
          <a:xfrm>
            <a:off x="0" y="-2667000"/>
            <a:ext cx="9144000" cy="1014883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Boston</a:t>
            </a:r>
            <a:endParaRPr lang="en-US" dirty="0"/>
          </a:p>
        </p:txBody>
      </p:sp>
      <p:sp>
        <p:nvSpPr>
          <p:cNvPr id="3" name="Content Placeholder 2"/>
          <p:cNvSpPr>
            <a:spLocks noGrp="1"/>
          </p:cNvSpPr>
          <p:nvPr>
            <p:ph idx="1"/>
          </p:nvPr>
        </p:nvSpPr>
        <p:spPr/>
        <p:txBody>
          <a:bodyPr/>
          <a:lstStyle/>
          <a:p>
            <a:r>
              <a:rPr lang="en-US" dirty="0" smtClean="0"/>
              <a:t>There were many churches in Boston during the time of Alexis De Tocqueville. </a:t>
            </a:r>
          </a:p>
          <a:p>
            <a:endParaRPr lang="en-US" dirty="0" smtClean="0"/>
          </a:p>
          <a:p>
            <a:r>
              <a:rPr lang="en-US" dirty="0" smtClean="0"/>
              <a:t>This is a journal entry describing Boston:  “But he admitted that the Unitarians had 13 churches (I think) in Boston.</a:t>
            </a:r>
            <a:endParaRPr lang="en-US" dirty="0"/>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Boston</a:t>
            </a:r>
            <a:endParaRPr lang="en-US" dirty="0"/>
          </a:p>
        </p:txBody>
      </p:sp>
      <p:sp>
        <p:nvSpPr>
          <p:cNvPr id="3" name="Content Placeholder 2"/>
          <p:cNvSpPr>
            <a:spLocks noGrp="1"/>
          </p:cNvSpPr>
          <p:nvPr>
            <p:ph idx="1"/>
          </p:nvPr>
        </p:nvSpPr>
        <p:spPr>
          <a:xfrm>
            <a:off x="-304800" y="1828800"/>
            <a:ext cx="9448800" cy="6194392"/>
          </a:xfrm>
        </p:spPr>
        <p:txBody>
          <a:bodyPr>
            <a:normAutofit/>
          </a:bodyPr>
          <a:lstStyle/>
          <a:p>
            <a:pPr algn="ctr"/>
            <a:r>
              <a:rPr lang="en-US" dirty="0" smtClean="0"/>
              <a:t>During the 1830’s Boston was a very high class society.  This is the journal entry Alexis De Tocqueville wrote describing Boston:  “What we have seen of the inhabitants up to this moment differs completely from what we saw at New-York.  Society at least the society in which we have been introduced resembles almost completely the upper classes in Europe.  Luxury and refinements remain.”</a:t>
            </a:r>
          </a:p>
          <a:p>
            <a:endParaRPr lang="en-US" dirty="0" smtClean="0"/>
          </a:p>
          <a:p>
            <a:endParaRPr lang="en-US" dirty="0"/>
          </a:p>
        </p:txBody>
      </p:sp>
    </p:spTree>
  </p:cSld>
  <p:clrMapOvr>
    <a:masterClrMapping/>
  </p:clrMapOvr>
  <p:transition>
    <p:strips/>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Boston’s History</a:t>
            </a:r>
            <a:endParaRPr lang="en-US" dirty="0"/>
          </a:p>
        </p:txBody>
      </p:sp>
      <p:sp>
        <p:nvSpPr>
          <p:cNvPr id="3" name="Content Placeholder 2"/>
          <p:cNvSpPr>
            <a:spLocks noGrp="1"/>
          </p:cNvSpPr>
          <p:nvPr>
            <p:ph idx="1"/>
          </p:nvPr>
        </p:nvSpPr>
        <p:spPr/>
        <p:txBody>
          <a:bodyPr/>
          <a:lstStyle/>
          <a:p>
            <a:r>
              <a:rPr lang="en-US" dirty="0" smtClean="0"/>
              <a:t>Back in 1830 Boston had a population of 60,000 people, and a less commercial  society than in New York. Instead they were very upper class.  They had many elegant houses and better music (According to Tocqueville).  They had many churches, many religious people lived in Boston.</a:t>
            </a:r>
            <a:endParaRPr lang="en-US" dirty="0"/>
          </a:p>
        </p:txBody>
      </p:sp>
    </p:spTree>
  </p:cSld>
  <p:clrMapOvr>
    <a:masterClrMapping/>
  </p:clrMapOvr>
  <p:transition>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Boston’s Environment</a:t>
            </a:r>
            <a:endParaRPr lang="en-US" dirty="0"/>
          </a:p>
        </p:txBody>
      </p:sp>
      <p:sp>
        <p:nvSpPr>
          <p:cNvPr id="3" name="Content Placeholder 2"/>
          <p:cNvSpPr>
            <a:spLocks noGrp="1"/>
          </p:cNvSpPr>
          <p:nvPr>
            <p:ph idx="1"/>
          </p:nvPr>
        </p:nvSpPr>
        <p:spPr/>
        <p:txBody>
          <a:bodyPr/>
          <a:lstStyle/>
          <a:p>
            <a:r>
              <a:rPr lang="en-US" dirty="0" smtClean="0"/>
              <a:t>Boston has a very lively environment and is often exciting.  This causes Boston to be one of the most cultural and social cities in the world.</a:t>
            </a:r>
            <a:endParaRPr lang="en-US" dirty="0"/>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We Traveled (with </a:t>
            </a:r>
            <a:r>
              <a:rPr lang="en-US" smtClean="0"/>
              <a:t>no stops) </a:t>
            </a:r>
            <a:endParaRPr lang="en-US" dirty="0"/>
          </a:p>
        </p:txBody>
      </p:sp>
      <p:sp>
        <p:nvSpPr>
          <p:cNvPr id="3" name="Content Placeholder 2"/>
          <p:cNvSpPr>
            <a:spLocks noGrp="1"/>
          </p:cNvSpPr>
          <p:nvPr>
            <p:ph idx="1"/>
          </p:nvPr>
        </p:nvSpPr>
        <p:spPr/>
        <p:txBody>
          <a:bodyPr>
            <a:normAutofit lnSpcReduction="10000"/>
          </a:bodyPr>
          <a:lstStyle/>
          <a:p>
            <a:r>
              <a:rPr lang="en-US" dirty="0" smtClean="0"/>
              <a:t>Chicago  Illinois</a:t>
            </a:r>
          </a:p>
          <a:p>
            <a:r>
              <a:rPr lang="en-US" dirty="0" smtClean="0"/>
              <a:t>Atlanta Georgia </a:t>
            </a:r>
          </a:p>
          <a:p>
            <a:r>
              <a:rPr lang="en-US" dirty="0" smtClean="0"/>
              <a:t>Philadelphia Pennsylvania</a:t>
            </a:r>
          </a:p>
          <a:p>
            <a:r>
              <a:rPr lang="en-US" dirty="0" smtClean="0"/>
              <a:t>New York City New York</a:t>
            </a:r>
          </a:p>
          <a:p>
            <a:r>
              <a:rPr lang="en-US" dirty="0" smtClean="0"/>
              <a:t>Boston Massachusetts</a:t>
            </a:r>
          </a:p>
          <a:p>
            <a:pPr>
              <a:buNone/>
            </a:pPr>
            <a:endParaRPr lang="en-US" dirty="0" smtClean="0"/>
          </a:p>
          <a:p>
            <a:r>
              <a:rPr lang="en-US" dirty="0" smtClean="0"/>
              <a:t>The whole trip was 3,807 miles and took fourteen days.</a:t>
            </a:r>
          </a:p>
          <a:p>
            <a:pPr>
              <a:buNone/>
            </a:pPr>
            <a:r>
              <a:rPr lang="en-US" dirty="0" smtClean="0"/>
              <a:t> </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Influencers</a:t>
            </a:r>
            <a:endParaRPr lang="en-US" dirty="0"/>
          </a:p>
        </p:txBody>
      </p:sp>
      <p:sp>
        <p:nvSpPr>
          <p:cNvPr id="3" name="Content Placeholder 2"/>
          <p:cNvSpPr>
            <a:spLocks noGrp="1"/>
          </p:cNvSpPr>
          <p:nvPr>
            <p:ph idx="1"/>
          </p:nvPr>
        </p:nvSpPr>
        <p:spPr/>
        <p:txBody>
          <a:bodyPr/>
          <a:lstStyle/>
          <a:p>
            <a:r>
              <a:rPr lang="en-US" dirty="0" smtClean="0"/>
              <a:t>The two people we chose that influence the Community is </a:t>
            </a:r>
            <a:r>
              <a:rPr lang="en-US" dirty="0" err="1" smtClean="0"/>
              <a:t>Rajon</a:t>
            </a:r>
            <a:r>
              <a:rPr lang="en-US" dirty="0" smtClean="0"/>
              <a:t> Rondo since for every steal he gets red bull donates $5.00 to a randomly selected charity.</a:t>
            </a:r>
          </a:p>
          <a:p>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Influencers</a:t>
            </a:r>
            <a:endParaRPr lang="en-US" dirty="0"/>
          </a:p>
        </p:txBody>
      </p:sp>
      <p:sp>
        <p:nvSpPr>
          <p:cNvPr id="3" name="Content Placeholder 2"/>
          <p:cNvSpPr>
            <a:spLocks noGrp="1"/>
          </p:cNvSpPr>
          <p:nvPr>
            <p:ph idx="1"/>
          </p:nvPr>
        </p:nvSpPr>
        <p:spPr/>
        <p:txBody>
          <a:bodyPr/>
          <a:lstStyle/>
          <a:p>
            <a:r>
              <a:rPr lang="en-US" dirty="0" smtClean="0"/>
              <a:t>The second  person we chose that influenced the community was Edgar Allan Poe.  He was born in 1809 in Boston.</a:t>
            </a:r>
          </a:p>
          <a:p>
            <a:pPr>
              <a:buNone/>
            </a:pPr>
            <a:r>
              <a:rPr lang="en-US" dirty="0" smtClean="0"/>
              <a:t>    After he joined the US Army he went to writing and publishing mystery books.  The reason why we chose him, was because he donates money to charity and gives away copies of his books to the greater community.</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lang="en-US" dirty="0" smtClean="0"/>
              <a:t>What Boston Has to Offer</a:t>
            </a:r>
            <a:endParaRPr lang="en-US" dirty="0"/>
          </a:p>
        </p:txBody>
      </p:sp>
      <p:sp>
        <p:nvSpPr>
          <p:cNvPr id="3" name="Content Placeholder 2"/>
          <p:cNvSpPr>
            <a:spLocks noGrp="1"/>
          </p:cNvSpPr>
          <p:nvPr>
            <p:ph idx="1"/>
          </p:nvPr>
        </p:nvSpPr>
        <p:spPr/>
        <p:txBody>
          <a:bodyPr>
            <a:normAutofit/>
          </a:bodyPr>
          <a:lstStyle/>
          <a:p>
            <a:r>
              <a:rPr lang="en-US" dirty="0" smtClean="0"/>
              <a:t>Boston has many current and economical  offers.  For instance, Boston offers the sports nation multiple sports teams that are very talented and are entertaining to watch.  Boston also is considered to be one of the top places to do business in</a:t>
            </a:r>
            <a:r>
              <a:rPr lang="en-US" smtClean="0"/>
              <a:t>.  </a:t>
            </a:r>
            <a:endParaRPr lang="en-US" dirty="0" smtClean="0"/>
          </a:p>
        </p:txBody>
      </p:sp>
    </p:spTree>
  </p:cSld>
  <p:clrMapOvr>
    <a:masterClrMapping/>
  </p:clrMapOvr>
  <p:transition>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Boston’s Future</a:t>
            </a:r>
            <a:endParaRPr lang="en-US" dirty="0"/>
          </a:p>
        </p:txBody>
      </p:sp>
      <p:sp>
        <p:nvSpPr>
          <p:cNvPr id="3" name="Content Placeholder 2"/>
          <p:cNvSpPr>
            <a:spLocks noGrp="1"/>
          </p:cNvSpPr>
          <p:nvPr>
            <p:ph idx="1"/>
          </p:nvPr>
        </p:nvSpPr>
        <p:spPr/>
        <p:txBody>
          <a:bodyPr/>
          <a:lstStyle/>
          <a:p>
            <a:r>
              <a:rPr lang="en-US" dirty="0" smtClean="0"/>
              <a:t>.  It has many major industries that include finance, food processing, commercial fishing, medicine, technology research and numerous more.  If Boston keeps al of these major industries than it may become one of the largest standing and most popular economical centers in the world.</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Events</a:t>
            </a:r>
            <a:endParaRPr lang="en-US" dirty="0"/>
          </a:p>
        </p:txBody>
      </p:sp>
      <p:sp>
        <p:nvSpPr>
          <p:cNvPr id="3" name="Content Placeholder 2"/>
          <p:cNvSpPr>
            <a:spLocks noGrp="1"/>
          </p:cNvSpPr>
          <p:nvPr>
            <p:ph idx="1"/>
          </p:nvPr>
        </p:nvSpPr>
        <p:spPr/>
        <p:txBody>
          <a:bodyPr/>
          <a:lstStyle/>
          <a:p>
            <a:r>
              <a:rPr lang="en-US" dirty="0" smtClean="0"/>
              <a:t>The first major event that took place was the Boston Massacre that took place March 5, 1770, and led to the American Revolution</a:t>
            </a:r>
          </a:p>
          <a:p>
            <a:r>
              <a:rPr lang="en-US" dirty="0" smtClean="0"/>
              <a:t>The second Event that changed Boston was the </a:t>
            </a:r>
            <a:r>
              <a:rPr lang="en-US" smtClean="0"/>
              <a:t>Boston Tea Party.</a:t>
            </a:r>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a:t>
            </a:r>
            <a:endParaRPr lang="en-US" dirty="0"/>
          </a:p>
        </p:txBody>
      </p:sp>
      <p:sp>
        <p:nvSpPr>
          <p:cNvPr id="3" name="Content Placeholder 2"/>
          <p:cNvSpPr>
            <a:spLocks noGrp="1"/>
          </p:cNvSpPr>
          <p:nvPr>
            <p:ph idx="1"/>
          </p:nvPr>
        </p:nvSpPr>
        <p:spPr/>
        <p:txBody>
          <a:bodyPr/>
          <a:lstStyle/>
          <a:p>
            <a:r>
              <a:rPr lang="en-US" dirty="0" smtClean="0"/>
              <a:t>Our proposal is cultural and we believe that Pittsburgh would be a better place to visit, if it had more historical sights, museums, and monuments.  If Pittsburgh added these few changes it would have more cultural aspects, and tourist attractions.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End</a:t>
            </a:r>
            <a:endParaRPr lang="en-US" dirty="0"/>
          </a:p>
        </p:txBody>
      </p:sp>
      <p:sp>
        <p:nvSpPr>
          <p:cNvPr id="3" name="Content Placeholder 2"/>
          <p:cNvSpPr>
            <a:spLocks noGrp="1"/>
          </p:cNvSpPr>
          <p:nvPr>
            <p:ph idx="1"/>
          </p:nvPr>
        </p:nvSpPr>
        <p:spPr/>
        <p:txBody>
          <a:bodyPr/>
          <a:lstStyle/>
          <a:p>
            <a:pPr algn="ctr">
              <a:buNone/>
            </a:pPr>
            <a:r>
              <a:rPr lang="en-US" dirty="0" smtClean="0"/>
              <a:t>Hope that you enjoyed it!</a:t>
            </a:r>
            <a:endParaRPr lang="en-US" dirty="0"/>
          </a:p>
        </p:txBody>
      </p:sp>
    </p:spTree>
  </p:cSld>
  <p:clrMapOvr>
    <a:masterClrMapping/>
  </p:clrMapOvr>
  <p:transition>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l="36878" t="40883" r="1260" b="10137"/>
          <a:stretch>
            <a:fillRect/>
          </a:stretch>
        </p:blipFill>
        <p:spPr bwMode="auto">
          <a:xfrm>
            <a:off x="-1143000" y="228600"/>
            <a:ext cx="10946853" cy="662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Used</a:t>
            </a:r>
            <a:endParaRPr lang="en-US" dirty="0"/>
          </a:p>
        </p:txBody>
      </p:sp>
      <p:sp>
        <p:nvSpPr>
          <p:cNvPr id="3" name="Content Placeholder 2"/>
          <p:cNvSpPr>
            <a:spLocks noGrp="1"/>
          </p:cNvSpPr>
          <p:nvPr>
            <p:ph idx="1"/>
          </p:nvPr>
        </p:nvSpPr>
        <p:spPr>
          <a:xfrm>
            <a:off x="914400" y="2286000"/>
            <a:ext cx="8229600" cy="4572000"/>
          </a:xfrm>
        </p:spPr>
        <p:txBody>
          <a:bodyPr/>
          <a:lstStyle/>
          <a:p>
            <a:r>
              <a:rPr lang="en-US" dirty="0" smtClean="0"/>
              <a:t>When traveling, we used the 2011 Dodge STR8 Challenger</a:t>
            </a:r>
          </a:p>
          <a:p>
            <a:endParaRPr lang="en-US" dirty="0" smtClean="0"/>
          </a:p>
          <a:p>
            <a:r>
              <a:rPr lang="en-US" dirty="0" smtClean="0"/>
              <a:t>The Challenger averages 19 mpg  High Way</a:t>
            </a:r>
          </a:p>
          <a:p>
            <a:endParaRPr lang="en-US" dirty="0" smtClean="0"/>
          </a:p>
          <a:p>
            <a:endParaRPr lang="en-US" dirty="0"/>
          </a:p>
        </p:txBody>
      </p:sp>
      <p:pic>
        <p:nvPicPr>
          <p:cNvPr id="2050" name="Picture 2" descr="http://3.bp.blogspot.com/_vwuLjslQGek/TNbWWeV1JjI/AAAAAAAAKGI/5eVZDJPuuvs/s800/2011-Dodge-Challenger-SRT8-392-0.jpg"/>
          <p:cNvPicPr>
            <a:picLocks noChangeAspect="1" noChangeArrowheads="1"/>
          </p:cNvPicPr>
          <p:nvPr/>
        </p:nvPicPr>
        <p:blipFill>
          <a:blip r:embed="rId2" cstate="print"/>
          <a:srcRect/>
          <a:stretch>
            <a:fillRect/>
          </a:stretch>
        </p:blipFill>
        <p:spPr bwMode="auto">
          <a:xfrm>
            <a:off x="-609600" y="609600"/>
            <a:ext cx="10280450" cy="6248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ppt_w</p:attrName>
                                        </p:attrNameLst>
                                      </p:cBhvr>
                                      <p:tavLst>
                                        <p:tav tm="0">
                                          <p:val>
                                            <p:fltVal val="0"/>
                                          </p:val>
                                        </p:tav>
                                        <p:tav tm="100000">
                                          <p:val>
                                            <p:strVal val="#ppt_w"/>
                                          </p:val>
                                        </p:tav>
                                      </p:tavLst>
                                    </p:anim>
                                    <p:anim calcmode="lin" valueType="num">
                                      <p:cBhvr>
                                        <p:cTn id="8" dur="500" fill="hold"/>
                                        <p:tgtEl>
                                          <p:spTgt spid="2050"/>
                                        </p:tgtEl>
                                        <p:attrNameLst>
                                          <p:attrName>ppt_h</p:attrName>
                                        </p:attrNameLst>
                                      </p:cBhvr>
                                      <p:tavLst>
                                        <p:tav tm="0">
                                          <p:val>
                                            <p:fltVal val="0"/>
                                          </p:val>
                                        </p:tav>
                                        <p:tav tm="100000">
                                          <p:val>
                                            <p:strVal val="#ppt_h"/>
                                          </p:val>
                                        </p:tav>
                                      </p:tavLst>
                                    </p:anim>
                                    <p:anim calcmode="lin" valueType="num">
                                      <p:cBhvr>
                                        <p:cTn id="9" dur="500" fill="hold"/>
                                        <p:tgtEl>
                                          <p:spTgt spid="2050"/>
                                        </p:tgtEl>
                                        <p:attrNameLst>
                                          <p:attrName>style.rotation</p:attrName>
                                        </p:attrNameLst>
                                      </p:cBhvr>
                                      <p:tavLst>
                                        <p:tav tm="0">
                                          <p:val>
                                            <p:fltVal val="360"/>
                                          </p:val>
                                        </p:tav>
                                        <p:tav tm="100000">
                                          <p:val>
                                            <p:fltVal val="0"/>
                                          </p:val>
                                        </p:tav>
                                      </p:tavLst>
                                    </p:anim>
                                    <p:animEffect transition="in" filter="fade">
                                      <p:cBhvr>
                                        <p:cTn id="10" dur="5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52" presetClass="exit" presetSubtype="0" fill="hold" nodeType="clickEffect">
                                  <p:stCondLst>
                                    <p:cond delay="0"/>
                                  </p:stCondLst>
                                  <p:childTnLst>
                                    <p:animScale>
                                      <p:cBhvr>
                                        <p:cTn id="14" dur="1000" accel="50000">
                                          <p:stCondLst>
                                            <p:cond delay="0"/>
                                          </p:stCondLst>
                                        </p:cTn>
                                        <p:tgtEl>
                                          <p:spTgt spid="205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5" dur="1000" accel="50000">
                                          <p:stCondLst>
                                            <p:cond delay="0"/>
                                          </p:stCondLst>
                                        </p:cTn>
                                        <p:tgtEl>
                                          <p:spTgt spid="2050"/>
                                        </p:tgtEl>
                                        <p:attrNameLst>
                                          <p:attrName>ppt_x</p:attrName>
                                          <p:attrName>ppt_y</p:attrName>
                                        </p:attrNameLst>
                                      </p:cBhvr>
                                    </p:animMotion>
                                    <p:animEffect transition="out" filter="fade">
                                      <p:cBhvr>
                                        <p:cTn id="16" dur="1000"/>
                                        <p:tgtEl>
                                          <p:spTgt spid="2050"/>
                                        </p:tgtEl>
                                      </p:cBhvr>
                                    </p:animEffect>
                                    <p:set>
                                      <p:cBhvr>
                                        <p:cTn id="17" dur="1" fill="hold">
                                          <p:stCondLst>
                                            <p:cond delay="999"/>
                                          </p:stCondLst>
                                        </p:cTn>
                                        <p:tgtEl>
                                          <p:spTgt spid="205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56" presetClass="entr" presetSubtype="0" fill="hold" nodeType="clickEffect">
                                  <p:stCondLst>
                                    <p:cond delay="0"/>
                                  </p:stCondLst>
                                  <p:iterate type="lt">
                                    <p:tmPct val="10000"/>
                                  </p:iterate>
                                  <p:childTnLst>
                                    <p:set>
                                      <p:cBhvr>
                                        <p:cTn id="21" dur="1" fill="hold">
                                          <p:stCondLst>
                                            <p:cond delay="0"/>
                                          </p:stCondLst>
                                        </p:cTn>
                                        <p:tgtEl>
                                          <p:spTgt spid="3">
                                            <p:txEl>
                                              <p:pRg st="2" end="2"/>
                                            </p:txEl>
                                          </p:spTgt>
                                        </p:tgtEl>
                                        <p:attrNameLst>
                                          <p:attrName>style.visibility</p:attrName>
                                        </p:attrNameLst>
                                      </p:cBhvr>
                                      <p:to>
                                        <p:strVal val="visible"/>
                                      </p:to>
                                    </p:set>
                                    <p:anim by="(-#ppt_w*2)" calcmode="lin" valueType="num">
                                      <p:cBhvr rctx="PPT">
                                        <p:cTn id="22" dur="500" autoRev="1" fill="hold">
                                          <p:stCondLst>
                                            <p:cond delay="0"/>
                                          </p:stCondLst>
                                        </p:cTn>
                                        <p:tgtEl>
                                          <p:spTgt spid="3">
                                            <p:txEl>
                                              <p:pRg st="2" end="2"/>
                                            </p:txEl>
                                          </p:spTgt>
                                        </p:tgtEl>
                                        <p:attrNameLst>
                                          <p:attrName>ppt_w</p:attrName>
                                        </p:attrNameLst>
                                      </p:cBhvr>
                                    </p:anim>
                                    <p:anim by="(#ppt_w*0.50)" calcmode="lin" valueType="num">
                                      <p:cBhvr>
                                        <p:cTn id="23" dur="500" decel="50000" autoRev="1" fill="hold">
                                          <p:stCondLst>
                                            <p:cond delay="0"/>
                                          </p:stCondLst>
                                        </p:cTn>
                                        <p:tgtEl>
                                          <p:spTgt spid="3">
                                            <p:txEl>
                                              <p:pRg st="2" end="2"/>
                                            </p:txEl>
                                          </p:spTgt>
                                        </p:tgtEl>
                                        <p:attrNameLst>
                                          <p:attrName>ppt_x</p:attrName>
                                        </p:attrNameLst>
                                      </p:cBhvr>
                                    </p:anim>
                                    <p:anim from="(-#ppt_h/2)" to="(#ppt_y)" calcmode="lin" valueType="num">
                                      <p:cBhvr>
                                        <p:cTn id="24" dur="1000" fill="hold">
                                          <p:stCondLst>
                                            <p:cond delay="0"/>
                                          </p:stCondLst>
                                        </p:cTn>
                                        <p:tgtEl>
                                          <p:spTgt spid="3">
                                            <p:txEl>
                                              <p:pRg st="2" end="2"/>
                                            </p:txEl>
                                          </p:spTgt>
                                        </p:tgtEl>
                                        <p:attrNameLst>
                                          <p:attrName>ppt_y</p:attrName>
                                        </p:attrNameLst>
                                      </p:cBhvr>
                                    </p:anim>
                                    <p:animRot by="21600000">
                                      <p:cBhvr>
                                        <p:cTn id="25" dur="1000"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rentselect.com/images/roommates/Illinois-roommates.jpg"/>
          <p:cNvPicPr>
            <a:picLocks noChangeAspect="1" noChangeArrowheads="1"/>
          </p:cNvPicPr>
          <p:nvPr/>
        </p:nvPicPr>
        <p:blipFill>
          <a:blip r:embed="rId2" cstate="print"/>
          <a:srcRect/>
          <a:stretch>
            <a:fillRect/>
          </a:stretch>
        </p:blipFill>
        <p:spPr bwMode="auto">
          <a:xfrm>
            <a:off x="6647647" y="0"/>
            <a:ext cx="2496353" cy="1857387"/>
          </a:xfrm>
          <a:prstGeom prst="rect">
            <a:avLst/>
          </a:prstGeom>
          <a:noFill/>
        </p:spPr>
      </p:pic>
      <p:sp>
        <p:nvSpPr>
          <p:cNvPr id="2" name="Title 1"/>
          <p:cNvSpPr>
            <a:spLocks noGrp="1"/>
          </p:cNvSpPr>
          <p:nvPr>
            <p:ph type="title"/>
          </p:nvPr>
        </p:nvSpPr>
        <p:spPr/>
        <p:txBody>
          <a:bodyPr/>
          <a:lstStyle/>
          <a:p>
            <a:r>
              <a:rPr lang="en-US" dirty="0" smtClean="0"/>
              <a:t>Chicago Illinois</a:t>
            </a:r>
            <a:endParaRPr lang="en-US" dirty="0"/>
          </a:p>
        </p:txBody>
      </p:sp>
      <p:sp>
        <p:nvSpPr>
          <p:cNvPr id="3" name="Content Placeholder 2"/>
          <p:cNvSpPr>
            <a:spLocks noGrp="1"/>
          </p:cNvSpPr>
          <p:nvPr>
            <p:ph idx="1"/>
          </p:nvPr>
        </p:nvSpPr>
        <p:spPr/>
        <p:txBody>
          <a:bodyPr/>
          <a:lstStyle/>
          <a:p>
            <a:r>
              <a:rPr lang="en-US" dirty="0" smtClean="0"/>
              <a:t>The first place that we visited was Chicago Illinois.</a:t>
            </a:r>
          </a:p>
          <a:p>
            <a:r>
              <a:rPr lang="en-US" dirty="0" smtClean="0"/>
              <a:t>We drove to Chicago on our first day.</a:t>
            </a:r>
          </a:p>
          <a:p>
            <a:pPr>
              <a:buNone/>
            </a:pPr>
            <a:endParaRPr lang="en-US" dirty="0" smtClean="0"/>
          </a:p>
          <a:p>
            <a:r>
              <a:rPr lang="en-US" dirty="0" smtClean="0"/>
              <a:t>We arrived at two o’clock</a:t>
            </a:r>
          </a:p>
          <a:p>
            <a:endParaRPr lang="en-US" dirty="0" smtClean="0"/>
          </a:p>
          <a:p>
            <a:r>
              <a:rPr lang="en-US" dirty="0" smtClean="0"/>
              <a:t>We stayed in Chicago for one day, after we arrived.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1000" fill="hold"/>
                                        <p:tgtEl>
                                          <p:spTgt spid="4098"/>
                                        </p:tgtEl>
                                        <p:attrNameLst>
                                          <p:attrName>ppt_w</p:attrName>
                                        </p:attrNameLst>
                                      </p:cBhvr>
                                      <p:tavLst>
                                        <p:tav tm="0">
                                          <p:val>
                                            <p:fltVal val="0"/>
                                          </p:val>
                                        </p:tav>
                                        <p:tav tm="100000">
                                          <p:val>
                                            <p:strVal val="#ppt_w"/>
                                          </p:val>
                                        </p:tav>
                                      </p:tavLst>
                                    </p:anim>
                                    <p:anim calcmode="lin" valueType="num">
                                      <p:cBhvr>
                                        <p:cTn id="8" dur="1000" fill="hold"/>
                                        <p:tgtEl>
                                          <p:spTgt spid="4098"/>
                                        </p:tgtEl>
                                        <p:attrNameLst>
                                          <p:attrName>ppt_h</p:attrName>
                                        </p:attrNameLst>
                                      </p:cBhvr>
                                      <p:tavLst>
                                        <p:tav tm="0">
                                          <p:val>
                                            <p:fltVal val="0"/>
                                          </p:val>
                                        </p:tav>
                                        <p:tav tm="100000">
                                          <p:val>
                                            <p:strVal val="#ppt_h"/>
                                          </p:val>
                                        </p:tav>
                                      </p:tavLst>
                                    </p:anim>
                                    <p:anim calcmode="lin" valueType="num">
                                      <p:cBhvr>
                                        <p:cTn id="9" dur="1000" fill="hold"/>
                                        <p:tgtEl>
                                          <p:spTgt spid="409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09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Chicago Then and Now</a:t>
            </a:r>
            <a:endParaRPr lang="en-US" dirty="0"/>
          </a:p>
        </p:txBody>
      </p:sp>
      <p:sp>
        <p:nvSpPr>
          <p:cNvPr id="3" name="Content Placeholder 2"/>
          <p:cNvSpPr>
            <a:spLocks noGrp="1"/>
          </p:cNvSpPr>
          <p:nvPr>
            <p:ph idx="1"/>
          </p:nvPr>
        </p:nvSpPr>
        <p:spPr/>
        <p:txBody>
          <a:bodyPr/>
          <a:lstStyle/>
          <a:p>
            <a:endParaRPr lang="en-US" dirty="0"/>
          </a:p>
        </p:txBody>
      </p:sp>
      <p:sp>
        <p:nvSpPr>
          <p:cNvPr id="2052" name="AutoShape 4" descr="http://ts2.mm.bing.net/images/thumbnail.aspx?q=401030459509&amp;id=a80c42ac763c930e7d51f495537868fa&amp;url=http://www.iaes.org/conferences/past/chicago_58/cityinfo/chicago.gif"/>
          <p:cNvSpPr>
            <a:spLocks noChangeAspect="1" noChangeArrowheads="1"/>
          </p:cNvSpPr>
          <p:nvPr/>
        </p:nvSpPr>
        <p:spPr bwMode="auto">
          <a:xfrm>
            <a:off x="155575" y="-136525"/>
            <a:ext cx="266700" cy="2857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4" name="AutoShape 6" descr="http://ts2.mm.bing.net/images/thumbnail.aspx?q=401030459509&amp;id=a80c42ac763c930e7d51f495537868fa&amp;url=http://www.iaes.org/conferences/past/chicago_58/cityinfo/chicago.gif"/>
          <p:cNvSpPr>
            <a:spLocks noChangeAspect="1" noChangeArrowheads="1"/>
          </p:cNvSpPr>
          <p:nvPr/>
        </p:nvSpPr>
        <p:spPr bwMode="auto">
          <a:xfrm>
            <a:off x="155575" y="-136525"/>
            <a:ext cx="266700" cy="2857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56" name="Picture 8" descr="http://www.nationaltransportllc.com/userfiles/Chicago_2.jpg"/>
          <p:cNvPicPr>
            <a:picLocks noChangeAspect="1" noChangeArrowheads="1"/>
          </p:cNvPicPr>
          <p:nvPr/>
        </p:nvPicPr>
        <p:blipFill>
          <a:blip r:embed="rId3" cstate="print"/>
          <a:srcRect/>
          <a:stretch>
            <a:fillRect/>
          </a:stretch>
        </p:blipFill>
        <p:spPr bwMode="auto">
          <a:xfrm>
            <a:off x="-126513" y="381000"/>
            <a:ext cx="9270513" cy="6477000"/>
          </a:xfrm>
          <a:prstGeom prst="rect">
            <a:avLst/>
          </a:prstGeom>
          <a:noFill/>
        </p:spPr>
      </p:pic>
      <p:sp>
        <p:nvSpPr>
          <p:cNvPr id="8" name="TextBox 7"/>
          <p:cNvSpPr txBox="1"/>
          <p:nvPr/>
        </p:nvSpPr>
        <p:spPr>
          <a:xfrm>
            <a:off x="1066800" y="1219200"/>
            <a:ext cx="3429000" cy="1384995"/>
          </a:xfrm>
          <a:prstGeom prst="rect">
            <a:avLst/>
          </a:prstGeom>
          <a:noFill/>
        </p:spPr>
        <p:txBody>
          <a:bodyPr wrap="square" rtlCol="0">
            <a:spAutoFit/>
          </a:bodyPr>
          <a:lstStyle/>
          <a:p>
            <a:r>
              <a:rPr lang="en-US" sz="2800" dirty="0" smtClean="0"/>
              <a:t>This is a picture of present day </a:t>
            </a:r>
            <a:r>
              <a:rPr lang="en-US" sz="2800" dirty="0" err="1" smtClean="0"/>
              <a:t>chicago</a:t>
            </a:r>
            <a:endParaRPr lang="en-US" sz="2800" dirty="0"/>
          </a:p>
        </p:txBody>
      </p:sp>
      <p:sp>
        <p:nvSpPr>
          <p:cNvPr id="9" name="Right Arrow 8"/>
          <p:cNvSpPr/>
          <p:nvPr/>
        </p:nvSpPr>
        <p:spPr>
          <a:xfrm>
            <a:off x="3048000" y="2209800"/>
            <a:ext cx="16002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rot="9115038">
            <a:off x="1783951" y="2555044"/>
            <a:ext cx="16002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4907027">
            <a:off x="2550004" y="2925502"/>
            <a:ext cx="16002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3100640">
            <a:off x="2953269" y="2812381"/>
            <a:ext cx="16002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rot="7448074">
            <a:off x="2079421" y="2831216"/>
            <a:ext cx="16002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The Old Chicago Wigwam"/>
          <p:cNvPicPr>
            <a:picLocks noChangeAspect="1" noChangeArrowheads="1"/>
          </p:cNvPicPr>
          <p:nvPr/>
        </p:nvPicPr>
        <p:blipFill>
          <a:blip r:embed="rId4" cstate="print"/>
          <a:srcRect/>
          <a:stretch>
            <a:fillRect/>
          </a:stretch>
        </p:blipFill>
        <p:spPr bwMode="auto">
          <a:xfrm>
            <a:off x="-304800" y="-344085"/>
            <a:ext cx="9448800" cy="7811685"/>
          </a:xfrm>
          <a:prstGeom prst="rect">
            <a:avLst/>
          </a:prstGeom>
          <a:noFill/>
        </p:spPr>
      </p:pic>
      <p:sp>
        <p:nvSpPr>
          <p:cNvPr id="14" name="TextBox 13"/>
          <p:cNvSpPr txBox="1"/>
          <p:nvPr/>
        </p:nvSpPr>
        <p:spPr>
          <a:xfrm>
            <a:off x="4267200" y="228600"/>
            <a:ext cx="4419600" cy="1938992"/>
          </a:xfrm>
          <a:prstGeom prst="rect">
            <a:avLst/>
          </a:prstGeom>
          <a:noFill/>
        </p:spPr>
        <p:txBody>
          <a:bodyPr wrap="square" rtlCol="0">
            <a:spAutoFit/>
          </a:bodyPr>
          <a:lstStyle/>
          <a:p>
            <a:r>
              <a:rPr lang="en-US" sz="4000" dirty="0" smtClean="0">
                <a:solidFill>
                  <a:schemeClr val="bg2"/>
                </a:solidFill>
              </a:rPr>
              <a:t>This is a picture of  “old ” Chicago</a:t>
            </a:r>
            <a:endParaRPr lang="en-US" sz="4000" dirty="0">
              <a:solidFill>
                <a:schemeClr val="bg2"/>
              </a:solidFill>
            </a:endParaRPr>
          </a:p>
        </p:txBody>
      </p:sp>
      <p:sp>
        <p:nvSpPr>
          <p:cNvPr id="15" name="TextBox 14"/>
          <p:cNvSpPr txBox="1"/>
          <p:nvPr/>
        </p:nvSpPr>
        <p:spPr>
          <a:xfrm>
            <a:off x="0" y="2057400"/>
            <a:ext cx="4114800" cy="3416320"/>
          </a:xfrm>
          <a:prstGeom prst="rect">
            <a:avLst/>
          </a:prstGeom>
          <a:noFill/>
        </p:spPr>
        <p:txBody>
          <a:bodyPr wrap="square" rtlCol="0">
            <a:spAutoFit/>
          </a:bodyPr>
          <a:lstStyle/>
          <a:p>
            <a:r>
              <a:rPr lang="en-US" sz="3600" dirty="0" smtClean="0">
                <a:solidFill>
                  <a:srgbClr val="FFFF00"/>
                </a:solidFill>
              </a:rPr>
              <a:t>An interesting fact is that this is the building  in which  President Lincoln was nominated in</a:t>
            </a:r>
            <a:endParaRPr lang="en-US"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from="(-#ppt_w/2)" to="(#ppt_x)" calcmode="lin" valueType="num">
                                      <p:cBhvr>
                                        <p:cTn id="7" dur="600" fill="hold">
                                          <p:stCondLst>
                                            <p:cond delay="0"/>
                                          </p:stCondLst>
                                        </p:cTn>
                                        <p:tgtEl>
                                          <p:spTgt spid="8"/>
                                        </p:tgtEl>
                                        <p:attrNameLst>
                                          <p:attrName>ppt_x</p:attrName>
                                        </p:attrNameLst>
                                      </p:cBhvr>
                                    </p:anim>
                                    <p:anim from="0" to="-1.0" calcmode="lin" valueType="num">
                                      <p:cBhvr>
                                        <p:cTn id="8" dur="200" decel="50000" autoRev="1" fill="hold">
                                          <p:stCondLst>
                                            <p:cond delay="600"/>
                                          </p:stCondLst>
                                        </p:cTn>
                                        <p:tgtEl>
                                          <p:spTgt spid="8"/>
                                        </p:tgtEl>
                                        <p:attrNameLst>
                                          <p:attrName>xshear</p:attrName>
                                        </p:attrNameLst>
                                      </p:cBhvr>
                                    </p:anim>
                                    <p:animScale>
                                      <p:cBhvr>
                                        <p:cTn id="9" dur="200" decel="100000" autoRev="1" fill="hold">
                                          <p:stCondLst>
                                            <p:cond delay="600"/>
                                          </p:stCondLst>
                                        </p:cTn>
                                        <p:tgtEl>
                                          <p:spTgt spid="8"/>
                                        </p:tgtEl>
                                      </p:cBhvr>
                                      <p:from x="100000" y="100000"/>
                                      <p:to x="80000" y="100000"/>
                                    </p:animScale>
                                    <p:anim by="(#ppt_h/3+#ppt_w*0.1)" calcmode="lin" valueType="num">
                                      <p:cBhvr additive="sum">
                                        <p:cTn id="10" dur="200" decel="100000" autoRev="1" fill="hold">
                                          <p:stCondLst>
                                            <p:cond delay="600"/>
                                          </p:stCondLst>
                                        </p:cTn>
                                        <p:tgtEl>
                                          <p:spTgt spid="8"/>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down)">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18" presetClass="entr" presetSubtype="12" fill="hold" nodeType="clickEffect">
                                  <p:stCondLst>
                                    <p:cond delay="0"/>
                                  </p:stCondLst>
                                  <p:childTnLst>
                                    <p:set>
                                      <p:cBhvr>
                                        <p:cTn id="39" dur="1" fill="hold">
                                          <p:stCondLst>
                                            <p:cond delay="0"/>
                                          </p:stCondLst>
                                        </p:cTn>
                                        <p:tgtEl>
                                          <p:spTgt spid="6146"/>
                                        </p:tgtEl>
                                        <p:attrNameLst>
                                          <p:attrName>style.visibility</p:attrName>
                                        </p:attrNameLst>
                                      </p:cBhvr>
                                      <p:to>
                                        <p:strVal val="visible"/>
                                      </p:to>
                                    </p:set>
                                    <p:animEffect transition="in" filter="strips(downLeft)">
                                      <p:cBhvr>
                                        <p:cTn id="40" dur="500"/>
                                        <p:tgtEl>
                                          <p:spTgt spid="6146"/>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childTnLst>
                          </p:cTn>
                        </p:par>
                      </p:childTnLst>
                    </p:cTn>
                  </p:par>
                  <p:par>
                    <p:cTn id="46" fill="hold">
                      <p:stCondLst>
                        <p:cond delay="indefinite"/>
                      </p:stCondLst>
                      <p:childTnLst>
                        <p:par>
                          <p:cTn id="47" fill="hold">
                            <p:stCondLst>
                              <p:cond delay="0"/>
                            </p:stCondLst>
                            <p:childTnLst>
                              <p:par>
                                <p:cTn id="48" presetID="34" presetClass="entr" presetSubtype="0" fill="hold" grpId="0" nodeType="clickEffect">
                                  <p:stCondLst>
                                    <p:cond delay="0"/>
                                  </p:stCondLst>
                                  <p:childTnLst>
                                    <p:set>
                                      <p:cBhvr>
                                        <p:cTn id="49" dur="1" fill="hold">
                                          <p:stCondLst>
                                            <p:cond delay="0"/>
                                          </p:stCondLst>
                                        </p:cTn>
                                        <p:tgtEl>
                                          <p:spTgt spid="14"/>
                                        </p:tgtEl>
                                        <p:attrNameLst>
                                          <p:attrName>style.visibility</p:attrName>
                                        </p:attrNameLst>
                                      </p:cBhvr>
                                      <p:to>
                                        <p:strVal val="visible"/>
                                      </p:to>
                                    </p:set>
                                    <p:anim from="(-#ppt_w/2)" to="(#ppt_x)" calcmode="lin" valueType="num">
                                      <p:cBhvr>
                                        <p:cTn id="50" dur="600" fill="hold">
                                          <p:stCondLst>
                                            <p:cond delay="0"/>
                                          </p:stCondLst>
                                        </p:cTn>
                                        <p:tgtEl>
                                          <p:spTgt spid="14"/>
                                        </p:tgtEl>
                                        <p:attrNameLst>
                                          <p:attrName>ppt_x</p:attrName>
                                        </p:attrNameLst>
                                      </p:cBhvr>
                                    </p:anim>
                                    <p:anim from="0" to="-1.0" calcmode="lin" valueType="num">
                                      <p:cBhvr>
                                        <p:cTn id="51" dur="200" decel="50000" autoRev="1" fill="hold">
                                          <p:stCondLst>
                                            <p:cond delay="600"/>
                                          </p:stCondLst>
                                        </p:cTn>
                                        <p:tgtEl>
                                          <p:spTgt spid="14"/>
                                        </p:tgtEl>
                                        <p:attrNameLst>
                                          <p:attrName>xshear</p:attrName>
                                        </p:attrNameLst>
                                      </p:cBhvr>
                                    </p:anim>
                                    <p:animScale>
                                      <p:cBhvr>
                                        <p:cTn id="52" dur="200" decel="100000" autoRev="1" fill="hold">
                                          <p:stCondLst>
                                            <p:cond delay="600"/>
                                          </p:stCondLst>
                                        </p:cTn>
                                        <p:tgtEl>
                                          <p:spTgt spid="14"/>
                                        </p:tgtEl>
                                      </p:cBhvr>
                                      <p:from x="100000" y="100000"/>
                                      <p:to x="80000" y="100000"/>
                                    </p:animScale>
                                    <p:anim by="(#ppt_h/3+#ppt_w*0.1)" calcmode="lin" valueType="num">
                                      <p:cBhvr additive="sum">
                                        <p:cTn id="53" dur="200" decel="100000" autoRev="1" fill="hold">
                                          <p:stCondLst>
                                            <p:cond delay="600"/>
                                          </p:stCondLst>
                                        </p:cTn>
                                        <p:tgtEl>
                                          <p:spTgt spid="1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P spid="11" grpId="0" animBg="1"/>
      <p:bldP spid="12" grpId="0" animBg="1"/>
      <p:bldP spid="13" grpId="0" animBg="1"/>
      <p:bldP spid="14"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visited…</a:t>
            </a:r>
            <a:endParaRPr lang="en-US" dirty="0"/>
          </a:p>
        </p:txBody>
      </p:sp>
      <p:sp>
        <p:nvSpPr>
          <p:cNvPr id="3" name="Content Placeholder 2"/>
          <p:cNvSpPr>
            <a:spLocks noGrp="1"/>
          </p:cNvSpPr>
          <p:nvPr>
            <p:ph idx="1"/>
          </p:nvPr>
        </p:nvSpPr>
        <p:spPr/>
        <p:txBody>
          <a:bodyPr/>
          <a:lstStyle/>
          <a:p>
            <a:pPr>
              <a:buFont typeface="Wingdings" pitchFamily="2" charset="2"/>
              <a:buChar char="v"/>
            </a:pPr>
            <a:r>
              <a:rPr lang="en-US" dirty="0" smtClean="0"/>
              <a:t>While we were in Chicago we visited the Museum of Science and Industry along with Wrigley Field.</a:t>
            </a:r>
          </a:p>
          <a:p>
            <a:pPr>
              <a:buNone/>
            </a:pPr>
            <a:endParaRPr lang="en-US" dirty="0" smtClean="0"/>
          </a:p>
        </p:txBody>
      </p:sp>
      <p:pic>
        <p:nvPicPr>
          <p:cNvPr id="3074" name="Picture 2" descr="http://upload.wikimedia.org/wikipedia/commons/2/21/Museum_of_Science_and_Industry_060409.jpg"/>
          <p:cNvPicPr>
            <a:picLocks noChangeAspect="1" noChangeArrowheads="1"/>
          </p:cNvPicPr>
          <p:nvPr/>
        </p:nvPicPr>
        <p:blipFill>
          <a:blip r:embed="rId2" cstate="print"/>
          <a:srcRect/>
          <a:stretch>
            <a:fillRect/>
          </a:stretch>
        </p:blipFill>
        <p:spPr bwMode="auto">
          <a:xfrm>
            <a:off x="0" y="0"/>
            <a:ext cx="9524538" cy="7147740"/>
          </a:xfrm>
          <a:prstGeom prst="rect">
            <a:avLst/>
          </a:prstGeom>
          <a:noFill/>
        </p:spPr>
      </p:pic>
      <p:pic>
        <p:nvPicPr>
          <p:cNvPr id="5" name="Picture 2" descr="http://douglasanderson.net/chicago/cubs/wrigley.jpg"/>
          <p:cNvPicPr>
            <a:picLocks noChangeAspect="1" noChangeArrowheads="1"/>
          </p:cNvPicPr>
          <p:nvPr/>
        </p:nvPicPr>
        <p:blipFill>
          <a:blip r:embed="rId3" cstate="print"/>
          <a:srcRect/>
          <a:stretch>
            <a:fillRect/>
          </a:stretch>
        </p:blipFill>
        <p:spPr bwMode="auto">
          <a:xfrm>
            <a:off x="-1371600" y="0"/>
            <a:ext cx="11652123" cy="9067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linds(horizontal)">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iterate type="lt">
                                    <p:tmPct val="5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 calcmode="lin" valueType="num">
                                      <p:cBhvr>
                                        <p:cTn id="14" dur="500" fill="hold"/>
                                        <p:tgtEl>
                                          <p:spTgt spid="5"/>
                                        </p:tgtEl>
                                        <p:attrNameLst>
                                          <p:attrName>style.rotation</p:attrName>
                                        </p:attrNameLst>
                                      </p:cBhvr>
                                      <p:tavLst>
                                        <p:tav tm="0">
                                          <p:val>
                                            <p:fltVal val="90"/>
                                          </p:val>
                                        </p:tav>
                                        <p:tav tm="100000">
                                          <p:val>
                                            <p:fltVal val="0"/>
                                          </p:val>
                                        </p:tav>
                                      </p:tavLst>
                                    </p:anim>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7" presetClass="entr" presetSubtype="10" fill="hold" nodeType="clickEffect">
                                  <p:stCondLst>
                                    <p:cond delay="0"/>
                                  </p:stCondLst>
                                  <p:iterate type="lt">
                                    <p:tmPct val="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York City</a:t>
            </a:r>
            <a:endParaRPr lang="en-US" dirty="0"/>
          </a:p>
        </p:txBody>
      </p:sp>
      <p:sp>
        <p:nvSpPr>
          <p:cNvPr id="3" name="Content Placeholder 2"/>
          <p:cNvSpPr>
            <a:spLocks noGrp="1"/>
          </p:cNvSpPr>
          <p:nvPr>
            <p:ph idx="1"/>
          </p:nvPr>
        </p:nvSpPr>
        <p:spPr/>
        <p:txBody>
          <a:bodyPr>
            <a:normAutofit/>
          </a:bodyPr>
          <a:lstStyle/>
          <a:p>
            <a:r>
              <a:rPr lang="en-US" dirty="0" smtClean="0"/>
              <a:t>The second Place we visited was New York City.  (Although we stopped in Cleveland  Ohio for two days). </a:t>
            </a:r>
          </a:p>
          <a:p>
            <a:endParaRPr lang="en-US" dirty="0" smtClean="0"/>
          </a:p>
        </p:txBody>
      </p:sp>
      <p:pic>
        <p:nvPicPr>
          <p:cNvPr id="2050" name="Picture 2" descr="http://50ft.com/wp-content/uploads/2008/12/afternycbig.jpg"/>
          <p:cNvPicPr>
            <a:picLocks noChangeAspect="1" noChangeArrowheads="1"/>
          </p:cNvPicPr>
          <p:nvPr/>
        </p:nvPicPr>
        <p:blipFill>
          <a:blip r:embed="rId2" cstate="print"/>
          <a:srcRect/>
          <a:stretch>
            <a:fillRect/>
          </a:stretch>
        </p:blipFill>
        <p:spPr bwMode="auto">
          <a:xfrm>
            <a:off x="0" y="-914400"/>
            <a:ext cx="10194201" cy="7772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80">
                                          <p:stCondLst>
                                            <p:cond delay="0"/>
                                          </p:stCondLst>
                                        </p:cTn>
                                        <p:tgtEl>
                                          <p:spTgt spid="2050"/>
                                        </p:tgtEl>
                                      </p:cBhvr>
                                    </p:animEffect>
                                    <p:anim calcmode="lin" valueType="num">
                                      <p:cBhvr>
                                        <p:cTn id="8"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13" dur="26">
                                          <p:stCondLst>
                                            <p:cond delay="650"/>
                                          </p:stCondLst>
                                        </p:cTn>
                                        <p:tgtEl>
                                          <p:spTgt spid="2050"/>
                                        </p:tgtEl>
                                      </p:cBhvr>
                                      <p:to x="100000" y="60000"/>
                                    </p:animScale>
                                    <p:animScale>
                                      <p:cBhvr>
                                        <p:cTn id="14" dur="166" decel="50000">
                                          <p:stCondLst>
                                            <p:cond delay="676"/>
                                          </p:stCondLst>
                                        </p:cTn>
                                        <p:tgtEl>
                                          <p:spTgt spid="2050"/>
                                        </p:tgtEl>
                                      </p:cBhvr>
                                      <p:to x="100000" y="100000"/>
                                    </p:animScale>
                                    <p:animScale>
                                      <p:cBhvr>
                                        <p:cTn id="15" dur="26">
                                          <p:stCondLst>
                                            <p:cond delay="1312"/>
                                          </p:stCondLst>
                                        </p:cTn>
                                        <p:tgtEl>
                                          <p:spTgt spid="2050"/>
                                        </p:tgtEl>
                                      </p:cBhvr>
                                      <p:to x="100000" y="80000"/>
                                    </p:animScale>
                                    <p:animScale>
                                      <p:cBhvr>
                                        <p:cTn id="16" dur="166" decel="50000">
                                          <p:stCondLst>
                                            <p:cond delay="1338"/>
                                          </p:stCondLst>
                                        </p:cTn>
                                        <p:tgtEl>
                                          <p:spTgt spid="2050"/>
                                        </p:tgtEl>
                                      </p:cBhvr>
                                      <p:to x="100000" y="100000"/>
                                    </p:animScale>
                                    <p:animScale>
                                      <p:cBhvr>
                                        <p:cTn id="17" dur="26">
                                          <p:stCondLst>
                                            <p:cond delay="1642"/>
                                          </p:stCondLst>
                                        </p:cTn>
                                        <p:tgtEl>
                                          <p:spTgt spid="2050"/>
                                        </p:tgtEl>
                                      </p:cBhvr>
                                      <p:to x="100000" y="90000"/>
                                    </p:animScale>
                                    <p:animScale>
                                      <p:cBhvr>
                                        <p:cTn id="18" dur="166" decel="50000">
                                          <p:stCondLst>
                                            <p:cond delay="1668"/>
                                          </p:stCondLst>
                                        </p:cTn>
                                        <p:tgtEl>
                                          <p:spTgt spid="2050"/>
                                        </p:tgtEl>
                                      </p:cBhvr>
                                      <p:to x="100000" y="100000"/>
                                    </p:animScale>
                                    <p:animScale>
                                      <p:cBhvr>
                                        <p:cTn id="19" dur="26">
                                          <p:stCondLst>
                                            <p:cond delay="1808"/>
                                          </p:stCondLst>
                                        </p:cTn>
                                        <p:tgtEl>
                                          <p:spTgt spid="2050"/>
                                        </p:tgtEl>
                                      </p:cBhvr>
                                      <p:to x="100000" y="95000"/>
                                    </p:animScale>
                                    <p:animScale>
                                      <p:cBhvr>
                                        <p:cTn id="20" dur="166" decel="50000">
                                          <p:stCondLst>
                                            <p:cond delay="1834"/>
                                          </p:stCondLst>
                                        </p:cTn>
                                        <p:tgtEl>
                                          <p:spTgt spid="205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Management</a:t>
            </a:r>
            <a:endParaRPr lang="en-US" dirty="0"/>
          </a:p>
        </p:txBody>
      </p:sp>
      <p:sp>
        <p:nvSpPr>
          <p:cNvPr id="3" name="Content Placeholder 2"/>
          <p:cNvSpPr>
            <a:spLocks noGrp="1"/>
          </p:cNvSpPr>
          <p:nvPr>
            <p:ph idx="1"/>
          </p:nvPr>
        </p:nvSpPr>
        <p:spPr/>
        <p:txBody>
          <a:bodyPr/>
          <a:lstStyle/>
          <a:p>
            <a:r>
              <a:rPr lang="en-US" dirty="0" smtClean="0"/>
              <a:t>We spent one whole day in New York City, and left at 8:00 Am the next morning and headed for Philadelphia </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1716</TotalTime>
  <Words>805</Words>
  <Application>Microsoft Office PowerPoint</Application>
  <PresentationFormat>On-screen Show (4:3)</PresentationFormat>
  <Paragraphs>76</Paragraphs>
  <Slides>26</Slides>
  <Notes>3</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Verve</vt:lpstr>
      <vt:lpstr>From Sea to Sea and What’s in Between </vt:lpstr>
      <vt:lpstr>Where We Traveled (with no stops) </vt:lpstr>
      <vt:lpstr>Slide 3</vt:lpstr>
      <vt:lpstr>What we Used</vt:lpstr>
      <vt:lpstr>Chicago Illinois</vt:lpstr>
      <vt:lpstr>Chicago Then and Now</vt:lpstr>
      <vt:lpstr>We visited…</vt:lpstr>
      <vt:lpstr>New York City</vt:lpstr>
      <vt:lpstr>Time Management</vt:lpstr>
      <vt:lpstr>Next </vt:lpstr>
      <vt:lpstr>Slide 11</vt:lpstr>
      <vt:lpstr>Atlanta</vt:lpstr>
      <vt:lpstr>Boston</vt:lpstr>
      <vt:lpstr>Slide 14</vt:lpstr>
      <vt:lpstr>Boston</vt:lpstr>
      <vt:lpstr>Boston</vt:lpstr>
      <vt:lpstr>Boston</vt:lpstr>
      <vt:lpstr>Boston’s History</vt:lpstr>
      <vt:lpstr>Boston’s Environment</vt:lpstr>
      <vt:lpstr>Influencers</vt:lpstr>
      <vt:lpstr>Influencers</vt:lpstr>
      <vt:lpstr>What Boston Has to Offer</vt:lpstr>
      <vt:lpstr>Boston’s Future</vt:lpstr>
      <vt:lpstr>Major Events</vt:lpstr>
      <vt:lpstr>Proposal</vt:lpstr>
      <vt:lpstr>The End</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Sea to Sea and What’s in Between </dc:title>
  <dc:creator>cberntsen40</dc:creator>
  <cp:lastModifiedBy>nstarzynski</cp:lastModifiedBy>
  <cp:revision>180</cp:revision>
  <dcterms:created xsi:type="dcterms:W3CDTF">2011-02-07T18:55:52Z</dcterms:created>
  <dcterms:modified xsi:type="dcterms:W3CDTF">2011-02-24T13:04:18Z</dcterms:modified>
</cp:coreProperties>
</file>